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345" r:id="rId3"/>
    <p:sldId id="360" r:id="rId4"/>
    <p:sldId id="361" r:id="rId5"/>
    <p:sldId id="362" r:id="rId6"/>
    <p:sldId id="367" r:id="rId7"/>
    <p:sldId id="363" r:id="rId8"/>
    <p:sldId id="370" r:id="rId9"/>
    <p:sldId id="364" r:id="rId10"/>
    <p:sldId id="368" r:id="rId11"/>
  </p:sldIdLst>
  <p:sldSz cx="9144000" cy="6858000" type="screen4x3"/>
  <p:notesSz cx="6858000" cy="9144000"/>
  <p:defaultTextStyle>
    <a:defPPr>
      <a:defRPr lang="en-GB"/>
    </a:defPPr>
    <a:lvl1pPr marL="0" lvl="0" indent="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b="0" i="0" u="none" kern="1200" baseline="0">
        <a:solidFill>
          <a:schemeClr val="bg1"/>
        </a:solidFill>
        <a:latin typeface="Arial" panose="020B0604020202090204" pitchFamily="34" charset="0"/>
        <a:ea typeface="Microsoft YaHei" charset="0"/>
        <a:cs typeface="+mn-cs"/>
      </a:defRPr>
    </a:lvl1pPr>
    <a:lvl2pPr marL="742950" lvl="1" indent="-28575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2pPr>
    <a:lvl3pPr marL="1143000" lvl="2"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3pPr>
    <a:lvl4pPr marL="1600200" lvl="3"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4pPr>
    <a:lvl5pPr marL="2057400" lvl="4"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5pPr>
    <a:lvl6pPr marL="2286000" lvl="5"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6pPr>
    <a:lvl7pPr marL="2743200" lvl="6"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7pPr>
    <a:lvl8pPr marL="3200400" lvl="7"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8pPr>
    <a:lvl9pPr marL="3657600" lvl="8"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9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512" y="48"/>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gridSpacing cx="45007" cy="45007"/>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ounded Rectangle 3072"/>
          <p:cNvSpPr/>
          <p:nvPr/>
        </p:nvSpPr>
        <p:spPr>
          <a:xfrm>
            <a:off x="0" y="0"/>
            <a:ext cx="6858000" cy="9144000"/>
          </a:xfrm>
          <a:prstGeom prst="roundRect">
            <a:avLst>
              <a:gd name="adj" fmla="val 23"/>
            </a:avLst>
          </a:prstGeom>
          <a:solidFill>
            <a:srgbClr val="FFFFFF"/>
          </a:solidFill>
          <a:ln w="9525">
            <a:noFill/>
          </a:ln>
        </p:spPr>
        <p:txBody>
          <a:bodyPr/>
          <a:lstStyle/>
          <a:p>
            <a:endParaRPr lang="en-US"/>
          </a:p>
        </p:txBody>
      </p:sp>
      <p:sp>
        <p:nvSpPr>
          <p:cNvPr id="3074" name="Text Box 3073"/>
          <p:cNvSpPr txBox="1"/>
          <p:nvPr/>
        </p:nvSpPr>
        <p:spPr>
          <a:xfrm>
            <a:off x="0" y="0"/>
            <a:ext cx="2971800" cy="457200"/>
          </a:xfrm>
          <a:prstGeom prst="rect">
            <a:avLst/>
          </a:prstGeom>
          <a:noFill/>
          <a:ln w="9525">
            <a:noFill/>
          </a:ln>
        </p:spPr>
        <p:txBody>
          <a:bodyPr/>
          <a:lstStyle/>
          <a:p>
            <a:endParaRPr lang="en-US"/>
          </a:p>
        </p:txBody>
      </p:sp>
      <p:sp>
        <p:nvSpPr>
          <p:cNvPr id="3075" name="Date Placeholder 3074"/>
          <p:cNvSpPr>
            <a:spLocks noGrp="1"/>
          </p:cNvSpPr>
          <p:nvPr>
            <p:ph type="dt"/>
          </p:nvPr>
        </p:nvSpPr>
        <p:spPr>
          <a:xfrm>
            <a:off x="3884613" y="0"/>
            <a:ext cx="2970212" cy="455613"/>
          </a:xfrm>
          <a:prstGeom prst="rect">
            <a:avLst/>
          </a:prstGeom>
          <a:noFill/>
          <a:ln w="9525">
            <a:noFill/>
          </a:ln>
        </p:spPr>
        <p:txBody>
          <a:bodyPr wrap="square" lIns="90000" tIns="46800" rIns="90000" bIns="46800" anchor="t"/>
          <a:lstStyle/>
          <a:p>
            <a:pPr lvl="0" algn="r" defTabSz="0" eaLnBrk="1" hangingPunct="1">
              <a:lnSpc>
                <a:spcPct val="100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x-none" sz="1200" dirty="0" err="1">
              <a:latin typeface="Calibri" panose="020F0702030404030204" pitchFamily="32" charset="0"/>
              <a:ea typeface="Segoe UI" charset="0"/>
              <a:cs typeface="Segoe UI" charset="0"/>
            </a:endParaRPr>
          </a:p>
        </p:txBody>
      </p:sp>
      <p:sp>
        <p:nvSpPr>
          <p:cNvPr id="3076" name="Slide Image Placeholder 3075"/>
          <p:cNvSpPr>
            <a:spLocks noGrp="1" noRot="1" noChangeAspect="1"/>
          </p:cNvSpPr>
          <p:nvPr>
            <p:ph type="sldImg"/>
          </p:nvPr>
        </p:nvSpPr>
        <p:spPr>
          <a:xfrm>
            <a:off x="1143000" y="685800"/>
            <a:ext cx="4570413" cy="3427413"/>
          </a:xfrm>
          <a:prstGeom prst="rect">
            <a:avLst/>
          </a:prstGeom>
          <a:noFill/>
          <a:ln w="12600" cap="flat" cmpd="sng">
            <a:solidFill>
              <a:srgbClr val="000000">
                <a:alpha val="100000"/>
              </a:srgbClr>
            </a:solidFill>
            <a:prstDash val="solid"/>
            <a:miter/>
            <a:headEnd type="none" w="med" len="med"/>
            <a:tailEnd type="none" w="med" len="med"/>
          </a:ln>
        </p:spPr>
        <p:txBody>
          <a:bodyPr wrap="square" lIns="90000" tIns="46800" rIns="90000" bIns="46800" anchor="ctr"/>
          <a:lstStyle/>
          <a:p>
            <a:pPr lvl="0"/>
            <a:endParaRPr/>
          </a:p>
        </p:txBody>
      </p:sp>
      <p:sp>
        <p:nvSpPr>
          <p:cNvPr id="3077" name="Text Placeholder 3076"/>
          <p:cNvSpPr>
            <a:spLocks noGrp="1"/>
          </p:cNvSpPr>
          <p:nvPr>
            <p:ph type="body"/>
          </p:nvPr>
        </p:nvSpPr>
        <p:spPr>
          <a:xfrm>
            <a:off x="685800" y="4343400"/>
            <a:ext cx="5484813" cy="4113213"/>
          </a:xfrm>
          <a:prstGeom prst="rect">
            <a:avLst/>
          </a:prstGeom>
          <a:noFill/>
          <a:ln w="9525">
            <a:noFill/>
          </a:ln>
        </p:spPr>
        <p:txBody>
          <a:bodyPr wrap="square" lIns="90000" tIns="46800" rIns="90000" bIns="46800" anchor="t"/>
          <a:lstStyle/>
          <a:p>
            <a:pPr lvl="0"/>
            <a:endParaRPr/>
          </a:p>
        </p:txBody>
      </p:sp>
      <p:sp>
        <p:nvSpPr>
          <p:cNvPr id="3078" name="Text Box 3077"/>
          <p:cNvSpPr txBox="1"/>
          <p:nvPr/>
        </p:nvSpPr>
        <p:spPr>
          <a:xfrm>
            <a:off x="0" y="8685213"/>
            <a:ext cx="2971800" cy="457200"/>
          </a:xfrm>
          <a:prstGeom prst="rect">
            <a:avLst/>
          </a:prstGeom>
          <a:noFill/>
          <a:ln w="9525">
            <a:noFill/>
          </a:ln>
        </p:spPr>
        <p:txBody>
          <a:bodyPr/>
          <a:lstStyle/>
          <a:p>
            <a:endParaRPr lang="en-US"/>
          </a:p>
        </p:txBody>
      </p:sp>
      <p:sp>
        <p:nvSpPr>
          <p:cNvPr id="3079" name="Slide Number Placeholder 3078"/>
          <p:cNvSpPr>
            <a:spLocks noGrp="1"/>
          </p:cNvSpPr>
          <p:nvPr>
            <p:ph type="sldNum"/>
          </p:nvPr>
        </p:nvSpPr>
        <p:spPr>
          <a:xfrm>
            <a:off x="3884613" y="8685213"/>
            <a:ext cx="2970212" cy="455612"/>
          </a:xfrm>
          <a:prstGeom prst="rect">
            <a:avLst/>
          </a:prstGeom>
          <a:noFill/>
          <a:ln w="9525">
            <a:noFill/>
          </a:ln>
        </p:spPr>
        <p:txBody>
          <a:bodyPr wrap="square" lIns="90000" tIns="46800" rIns="90000" bIns="46800" anchor="b"/>
          <a:lstStyle/>
          <a:p>
            <a:pPr lvl="0" algn="r" defTabSz="0" eaLnBrk="1" hangingPunct="1">
              <a:lnSpc>
                <a:spcPct val="100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A0DB2DC-4C9A-4742-B13C-FB6460FD3503}" type="slidenum">
              <a:rPr lang="en-US" altLang="x-none" sz="1200" dirty="0" err="1">
                <a:latin typeface="Calibri" panose="020F0702030404030204" pitchFamily="32" charset="0"/>
                <a:cs typeface="Segoe UI" charset="0"/>
              </a:rPr>
              <a:t>‹#›</a:t>
            </a:fld>
            <a:endParaRPr lang="en-US" altLang="x-none" sz="1200" dirty="0" err="1">
              <a:latin typeface="Calibri" panose="020F0702030404030204" pitchFamily="32" charset="0"/>
              <a:ea typeface="Segoe UI" charset="0"/>
              <a:cs typeface="Segoe UI" charset="0"/>
            </a:endParaRPr>
          </a:p>
        </p:txBody>
      </p:sp>
    </p:spTree>
  </p:cSld>
  <p:clrMap bg1="lt1" tx1="dk1" bg2="lt2" tx2="dk2" accent1="accent1" accent2="accent2" accent3="accent3" accent4="accent4" accent5="accent5" accent6="accent6" hlink="hlink" folHlink="folHlink"/>
  <p:hf dt="0"/>
  <p:notesStyle>
    <a:lvl1pPr marL="0" lvl="0" indent="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1pPr>
    <a:lvl2pPr marL="742950" lvl="1" indent="-28575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2pPr>
    <a:lvl3pPr marL="1143000" lvl="2"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3pPr>
    <a:lvl4pPr marL="1600200" lvl="3"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4pPr>
    <a:lvl5pPr marL="2057400" lvl="4"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5pPr>
    <a:lvl6pPr marL="2286000" lvl="5"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6pPr>
    <a:lvl7pPr marL="2743200" lvl="6"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7pPr>
    <a:lvl8pPr marL="3200400" lvl="7"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8pPr>
    <a:lvl9pPr marL="3657600" lvl="8" indent="-228600" algn="l" defTabSz="449580" rtl="0" eaLnBrk="0" fontAlgn="base" latinLnBrk="0" hangingPunct="0">
      <a:lnSpc>
        <a:spcPct val="100000"/>
      </a:lnSpc>
      <a:spcBef>
        <a:spcPct val="30000"/>
      </a:spcBef>
      <a:spcAft>
        <a:spcPct val="0"/>
      </a:spcAft>
      <a:buClr>
        <a:srgbClr val="000000"/>
      </a:buClr>
      <a:buSzPct val="100000"/>
      <a:buFont typeface="Times New Roman" panose="02020703060505090304" pitchFamily="16" charset="0"/>
      <a:buNone/>
      <a:defRPr sz="1200" b="0" i="0" u="none" kern="1200" baseline="0">
        <a:solidFill>
          <a:srgbClr val="000000"/>
        </a:solidFill>
        <a:latin typeface="Times New Roman" panose="02020703060505090304" pitchFamily="16" charset="0"/>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Slide Image Placeholder 32768"/>
          <p:cNvSpPr txBox="1">
            <a:spLocks noGrp="1" noRot="1" noChangeAspect="1"/>
          </p:cNvSpPr>
          <p:nvPr>
            <p:ph type="sldImg"/>
          </p:nvPr>
        </p:nvSpPr>
        <p:spPr>
          <a:xfrm>
            <a:off x="1143000" y="685800"/>
            <a:ext cx="4572000" cy="3429000"/>
          </a:xfrm>
          <a:prstGeom prst="rect">
            <a:avLst/>
          </a:prstGeom>
          <a:solidFill>
            <a:srgbClr val="FFFFFF"/>
          </a:solidFill>
          <a:ln w="9525" cap="flat" cmpd="sng">
            <a:solidFill>
              <a:srgbClr val="000000"/>
            </a:solidFill>
            <a:prstDash val="solid"/>
            <a:miter/>
            <a:headEnd type="none" w="med" len="med"/>
            <a:tailEnd type="none" w="med" len="med"/>
          </a:ln>
        </p:spPr>
      </p:sp>
      <p:sp>
        <p:nvSpPr>
          <p:cNvPr id="32770" name="Text Placeholder 32769"/>
          <p:cNvSpPr txBox="1">
            <a:spLocks noGrp="1"/>
          </p:cNvSpPr>
          <p:nvPr>
            <p:ph type="body" idx="1"/>
          </p:nvPr>
        </p:nvSpPr>
        <p:spPr>
          <a:xfrm>
            <a:off x="685800" y="4343400"/>
            <a:ext cx="5486400" cy="4114800"/>
          </a:xfrm>
          <a:prstGeom prst="rect">
            <a:avLst/>
          </a:prstGeom>
          <a:noFill/>
          <a:ln w="9525">
            <a:noFill/>
          </a:ln>
        </p:spPr>
        <p:txBody>
          <a:bodyPr wrap="none" anchor="ctr"/>
          <a:lstStyle/>
          <a:p>
            <a:pPr lvl="0"/>
            <a:endParaRPr/>
          </a:p>
        </p:txBody>
      </p:sp>
      <p:sp>
        <p:nvSpPr>
          <p:cNvPr id="2" name="Slide Number Placeholder 1"/>
          <p:cNvSpPr>
            <a:spLocks noGrp="1"/>
          </p:cNvSpPr>
          <p:nvPr>
            <p:ph type="sldNum" idx="2"/>
          </p:nvPr>
        </p:nvSpPr>
        <p:spPr/>
        <p:txBody>
          <a:bodyPr/>
          <a:lstStyle/>
          <a:p>
            <a:pPr lvl="0" algn="r" defTabSz="0" eaLnBrk="1" hangingPunct="1">
              <a:lnSpc>
                <a:spcPct val="100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A0DB2DC-4C9A-4742-B13C-FB6460FD3503}" type="slidenum">
              <a:rPr lang="en-US" altLang="x-none" sz="1200" dirty="0" err="1">
                <a:latin typeface="Calibri" panose="020F0702030404030204" pitchFamily="32" charset="0"/>
                <a:cs typeface="Segoe UI" charset="0"/>
              </a:rPr>
              <a:t>1</a:t>
            </a:fld>
            <a:endParaRPr lang="en-US" altLang="x-none" sz="1200" dirty="0" err="1">
              <a:latin typeface="Calibri" panose="020F0702030404030204" pitchFamily="32" charset="0"/>
              <a:ea typeface="Segoe UI" charset="0"/>
              <a:cs typeface="Segoe U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955"/>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628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955"/>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628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955"/>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629841"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1" y="2505075"/>
            <a:ext cx="3868340"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955"/>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5"/>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5"/>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B0082"/>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marL="0" lvl="0" indent="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2200" b="1" i="0" u="none" kern="1200" baseline="0">
          <a:solidFill>
            <a:srgbClr val="FFFFFF"/>
          </a:solidFill>
          <a:latin typeface="+mj-lt"/>
          <a:ea typeface="+mj-ea"/>
          <a:cs typeface="+mj-cs"/>
        </a:defRPr>
      </a:lvl1pPr>
      <a:lvl2pPr marL="742950" lvl="1" indent="-28575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2200" b="1" i="0" u="none" kern="1200" baseline="0">
          <a:solidFill>
            <a:srgbClr val="FFFFFF"/>
          </a:solidFill>
          <a:latin typeface="Arial" panose="020B0604020202090204" pitchFamily="34" charset="0"/>
          <a:ea typeface="Microsoft YaHei" charset="0"/>
          <a:cs typeface="+mj-cs"/>
        </a:defRPr>
      </a:lvl2pPr>
      <a:lvl3pPr marL="1143000" lvl="2"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2200" b="1" i="0" u="none" kern="1200" baseline="0">
          <a:solidFill>
            <a:srgbClr val="FFFFFF"/>
          </a:solidFill>
          <a:latin typeface="Arial" panose="020B0604020202090204" pitchFamily="34" charset="0"/>
          <a:ea typeface="Microsoft YaHei" charset="0"/>
          <a:cs typeface="+mj-cs"/>
        </a:defRPr>
      </a:lvl3pPr>
      <a:lvl4pPr marL="1600200" lvl="3"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2200" b="1" i="0" u="none" kern="1200" baseline="0">
          <a:solidFill>
            <a:srgbClr val="FFFFFF"/>
          </a:solidFill>
          <a:latin typeface="Arial" panose="020B0604020202090204" pitchFamily="34" charset="0"/>
          <a:ea typeface="Microsoft YaHei" charset="0"/>
          <a:cs typeface="+mj-cs"/>
        </a:defRPr>
      </a:lvl4pPr>
      <a:lvl5pPr marL="2057400" lvl="4"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2200" b="1" i="0" u="none" kern="1200" baseline="0">
          <a:solidFill>
            <a:srgbClr val="FFFFFF"/>
          </a:solidFill>
          <a:latin typeface="Arial" panose="020B0604020202090204" pitchFamily="34" charset="0"/>
          <a:ea typeface="Microsoft YaHei" charset="0"/>
          <a:cs typeface="+mj-cs"/>
        </a:defRPr>
      </a:lvl5pPr>
    </p:titleStyle>
    <p:bodyStyle>
      <a:lvl1pPr marL="342900" lvl="0" indent="-342900" algn="l" defTabSz="449580" rtl="0" eaLnBrk="0" fontAlgn="base" latinLnBrk="0" hangingPunct="0">
        <a:lnSpc>
          <a:spcPct val="100000"/>
        </a:lnSpc>
        <a:spcBef>
          <a:spcPts val="800"/>
        </a:spcBef>
        <a:spcAft>
          <a:spcPct val="0"/>
        </a:spcAft>
        <a:buClr>
          <a:srgbClr val="000000"/>
        </a:buClr>
        <a:buSzPct val="100000"/>
        <a:buFont typeface="Times New Roman" panose="02020703060505090304" pitchFamily="16" charset="0"/>
        <a:buNone/>
        <a:defRPr sz="3200" b="1" i="0" u="none" kern="1200" baseline="0">
          <a:solidFill>
            <a:srgbClr val="000000"/>
          </a:solidFill>
          <a:latin typeface="+mn-lt"/>
          <a:ea typeface="+mn-ea"/>
          <a:cs typeface="+mn-cs"/>
        </a:defRPr>
      </a:lvl1pPr>
      <a:lvl2pPr marL="742950" lvl="1" indent="-285750" algn="l" defTabSz="449580" rtl="0" eaLnBrk="0" fontAlgn="base" latinLnBrk="0" hangingPunct="0">
        <a:lnSpc>
          <a:spcPct val="100000"/>
        </a:lnSpc>
        <a:spcBef>
          <a:spcPts val="700"/>
        </a:spcBef>
        <a:spcAft>
          <a:spcPct val="0"/>
        </a:spcAft>
        <a:buClr>
          <a:srgbClr val="000000"/>
        </a:buClr>
        <a:buSzPct val="100000"/>
        <a:buFont typeface="Times New Roman" panose="02020703060505090304" pitchFamily="16" charset="0"/>
        <a:buNone/>
        <a:defRPr sz="2800" b="0" i="0" u="none" kern="1200" baseline="0">
          <a:solidFill>
            <a:srgbClr val="000000"/>
          </a:solidFill>
          <a:latin typeface="Arial" panose="020B0604020202090204" pitchFamily="34" charset="0"/>
          <a:ea typeface="Microsoft YaHei" charset="0"/>
          <a:cs typeface="+mn-cs"/>
        </a:defRPr>
      </a:lvl2pPr>
      <a:lvl3pPr marL="1143000" lvl="2" indent="-228600" algn="l" defTabSz="449580" rtl="0" eaLnBrk="0" fontAlgn="base" latinLnBrk="0" hangingPunct="0">
        <a:lnSpc>
          <a:spcPct val="100000"/>
        </a:lnSpc>
        <a:spcBef>
          <a:spcPts val="600"/>
        </a:spcBef>
        <a:spcAft>
          <a:spcPct val="0"/>
        </a:spcAft>
        <a:buClr>
          <a:srgbClr val="000000"/>
        </a:buClr>
        <a:buSzPct val="100000"/>
        <a:buFont typeface="Times New Roman" panose="02020703060505090304" pitchFamily="16" charset="0"/>
        <a:buNone/>
        <a:defRPr sz="2400" b="0" i="0" u="none" kern="1200" baseline="0">
          <a:solidFill>
            <a:srgbClr val="000000"/>
          </a:solidFill>
          <a:latin typeface="Arial" panose="020B0604020202090204" pitchFamily="34" charset="0"/>
          <a:ea typeface="Microsoft YaHei" charset="0"/>
          <a:cs typeface="+mn-cs"/>
        </a:defRPr>
      </a:lvl3pPr>
      <a:lvl4pPr marL="1600200" lvl="3" indent="-228600" algn="l" defTabSz="449580" rtl="0" eaLnBrk="0" fontAlgn="base" latinLnBrk="0" hangingPunct="0">
        <a:lnSpc>
          <a:spcPct val="100000"/>
        </a:lnSpc>
        <a:spcBef>
          <a:spcPts val="500"/>
        </a:spcBef>
        <a:spcAft>
          <a:spcPct val="0"/>
        </a:spcAft>
        <a:buClr>
          <a:srgbClr val="000000"/>
        </a:buClr>
        <a:buSzPct val="100000"/>
        <a:buFont typeface="Times New Roman" panose="02020703060505090304" pitchFamily="16" charset="0"/>
        <a:buNone/>
        <a:defRPr sz="2000" b="0" i="0" u="none" kern="1200" baseline="0">
          <a:solidFill>
            <a:srgbClr val="000000"/>
          </a:solidFill>
          <a:latin typeface="Arial" panose="020B0604020202090204" pitchFamily="34" charset="0"/>
          <a:ea typeface="Microsoft YaHei" charset="0"/>
          <a:cs typeface="+mn-cs"/>
        </a:defRPr>
      </a:lvl4pPr>
      <a:lvl5pPr marL="2057400" lvl="4" indent="-228600" algn="l" defTabSz="449580" rtl="0" eaLnBrk="0" fontAlgn="base" latinLnBrk="0" hangingPunct="0">
        <a:lnSpc>
          <a:spcPct val="100000"/>
        </a:lnSpc>
        <a:spcBef>
          <a:spcPts val="500"/>
        </a:spcBef>
        <a:spcAft>
          <a:spcPct val="0"/>
        </a:spcAft>
        <a:buClr>
          <a:srgbClr val="000000"/>
        </a:buClr>
        <a:buSzPct val="100000"/>
        <a:buFont typeface="Times New Roman" panose="02020703060505090304" pitchFamily="16" charset="0"/>
        <a:buNone/>
        <a:defRPr sz="2000" b="0" i="0" u="none" kern="1200" baseline="0">
          <a:solidFill>
            <a:srgbClr val="000000"/>
          </a:solidFill>
          <a:latin typeface="Arial" panose="020B0604020202090204" pitchFamily="34" charset="0"/>
          <a:ea typeface="Microsoft YaHei" charset="0"/>
          <a:cs typeface="+mn-cs"/>
        </a:defRPr>
      </a:lvl5pPr>
      <a:lvl6pPr marL="2514600" lvl="5" indent="-228600" algn="l" defTabSz="449580" rtl="0" eaLnBrk="0" fontAlgn="base" latinLnBrk="0" hangingPunct="0">
        <a:lnSpc>
          <a:spcPct val="100000"/>
        </a:lnSpc>
        <a:spcBef>
          <a:spcPts val="500"/>
        </a:spcBef>
        <a:spcAft>
          <a:spcPct val="0"/>
        </a:spcAft>
        <a:buClr>
          <a:srgbClr val="000000"/>
        </a:buClr>
        <a:buSzPct val="100000"/>
        <a:buFont typeface="Times New Roman" panose="02020703060505090304" pitchFamily="16" charset="0"/>
        <a:buNone/>
        <a:defRPr sz="2000" b="0" i="0" u="none" kern="1200" baseline="0">
          <a:solidFill>
            <a:srgbClr val="000000"/>
          </a:solidFill>
          <a:latin typeface="Arial" panose="020B0604020202090204" pitchFamily="34" charset="0"/>
          <a:ea typeface="Microsoft YaHei" charset="0"/>
          <a:cs typeface="+mn-cs"/>
        </a:defRPr>
      </a:lvl6pPr>
      <a:lvl7pPr marL="2971800" lvl="6" indent="-228600" algn="l" defTabSz="449580" rtl="0" eaLnBrk="0" fontAlgn="base" latinLnBrk="0" hangingPunct="0">
        <a:lnSpc>
          <a:spcPct val="100000"/>
        </a:lnSpc>
        <a:spcBef>
          <a:spcPts val="500"/>
        </a:spcBef>
        <a:spcAft>
          <a:spcPct val="0"/>
        </a:spcAft>
        <a:buClr>
          <a:srgbClr val="000000"/>
        </a:buClr>
        <a:buSzPct val="100000"/>
        <a:buFont typeface="Times New Roman" panose="02020703060505090304" pitchFamily="16" charset="0"/>
        <a:buNone/>
        <a:defRPr sz="2000" b="0" i="0" u="none" kern="1200" baseline="0">
          <a:solidFill>
            <a:srgbClr val="000000"/>
          </a:solidFill>
          <a:latin typeface="Arial" panose="020B0604020202090204" pitchFamily="34" charset="0"/>
          <a:ea typeface="Microsoft YaHei" charset="0"/>
          <a:cs typeface="+mn-cs"/>
        </a:defRPr>
      </a:lvl7pPr>
      <a:lvl8pPr marL="3429000" lvl="7" indent="-228600" algn="l" defTabSz="449580" rtl="0" eaLnBrk="0" fontAlgn="base" latinLnBrk="0" hangingPunct="0">
        <a:lnSpc>
          <a:spcPct val="100000"/>
        </a:lnSpc>
        <a:spcBef>
          <a:spcPts val="500"/>
        </a:spcBef>
        <a:spcAft>
          <a:spcPct val="0"/>
        </a:spcAft>
        <a:buClr>
          <a:srgbClr val="000000"/>
        </a:buClr>
        <a:buSzPct val="100000"/>
        <a:buFont typeface="Times New Roman" panose="02020703060505090304" pitchFamily="16" charset="0"/>
        <a:buNone/>
        <a:defRPr sz="2000" b="0" i="0" u="none" kern="1200" baseline="0">
          <a:solidFill>
            <a:srgbClr val="000000"/>
          </a:solidFill>
          <a:latin typeface="Arial" panose="020B0604020202090204" pitchFamily="34" charset="0"/>
          <a:ea typeface="Microsoft YaHei" charset="0"/>
          <a:cs typeface="+mn-cs"/>
        </a:defRPr>
      </a:lvl8pPr>
      <a:lvl9pPr marL="3886200" lvl="8" indent="-228600" algn="l" defTabSz="449580" rtl="0" eaLnBrk="0" fontAlgn="base" latinLnBrk="0" hangingPunct="0">
        <a:lnSpc>
          <a:spcPct val="100000"/>
        </a:lnSpc>
        <a:spcBef>
          <a:spcPts val="500"/>
        </a:spcBef>
        <a:spcAft>
          <a:spcPct val="0"/>
        </a:spcAft>
        <a:buClr>
          <a:srgbClr val="000000"/>
        </a:buClr>
        <a:buSzPct val="100000"/>
        <a:buFont typeface="Times New Roman" panose="02020703060505090304" pitchFamily="16" charset="0"/>
        <a:buNone/>
        <a:defRPr sz="2000" b="0" i="0" u="none" kern="1200" baseline="0">
          <a:solidFill>
            <a:srgbClr val="000000"/>
          </a:solidFill>
          <a:latin typeface="Arial" panose="020B0604020202090204" pitchFamily="34" charset="0"/>
          <a:ea typeface="Microsoft YaHei" charset="0"/>
          <a:cs typeface="+mn-cs"/>
        </a:defRPr>
      </a:lvl9pPr>
    </p:bodyStyle>
    <p:otherStyle>
      <a:lvl1pPr marL="0" lvl="0" indent="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mn-lt"/>
          <a:ea typeface="+mn-ea"/>
          <a:cs typeface="+mn-cs"/>
        </a:defRPr>
      </a:lvl1pPr>
      <a:lvl2pPr marL="742950" lvl="1" indent="-28575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2pPr>
      <a:lvl3pPr marL="1143000" lvl="2"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3pPr>
      <a:lvl4pPr marL="1600200" lvl="3"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4pPr>
      <a:lvl5pPr marL="2057400" lvl="4"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5pPr>
      <a:lvl6pPr marL="2286000" lvl="5"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6pPr>
      <a:lvl7pPr marL="2743200" lvl="6"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7pPr>
      <a:lvl8pPr marL="3200400" lvl="7"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8pPr>
      <a:lvl9pPr marL="3657600" lvl="8" indent="-228600" algn="l" defTabSz="449580" rtl="0" eaLnBrk="0" fontAlgn="base" latinLnBrk="0" hangingPunct="0">
        <a:lnSpc>
          <a:spcPct val="100000"/>
        </a:lnSpc>
        <a:spcBef>
          <a:spcPct val="0"/>
        </a:spcBef>
        <a:spcAft>
          <a:spcPct val="0"/>
        </a:spcAft>
        <a:buClr>
          <a:srgbClr val="000000"/>
        </a:buClr>
        <a:buSzPct val="100000"/>
        <a:buFont typeface="Times New Roman" panose="02020703060505090304" pitchFamily="16" charset="0"/>
        <a:buNone/>
        <a:defRPr sz="1800" b="0" i="0" u="none" kern="1200" baseline="0">
          <a:solidFill>
            <a:srgbClr val="000000"/>
          </a:solidFill>
          <a:latin typeface="Arial" panose="020B0604020202090204" pitchFamily="34" charset="0"/>
          <a:ea typeface="Microsoft YaHei" charset="0"/>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4096"/>
          <p:cNvSpPr txBox="1"/>
          <p:nvPr/>
        </p:nvSpPr>
        <p:spPr>
          <a:xfrm>
            <a:off x="0" y="457200"/>
            <a:ext cx="9093200" cy="7086600"/>
          </a:xfrm>
          <a:prstGeom prst="rect">
            <a:avLst/>
          </a:prstGeom>
          <a:noFill/>
          <a:ln w="9525">
            <a:noFill/>
          </a:ln>
        </p:spPr>
        <p:txBody>
          <a:bodyPr wrap="square" lIns="90000" tIns="46800" rIns="90000" bIns="46800" anchor="b"/>
          <a:lstStyle/>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x-none" sz="2800" b="1" dirty="0">
                <a:solidFill>
                  <a:srgbClr val="FFFFFF"/>
                </a:solidFill>
              </a:rPr>
              <a:t>Orientation Workshop on Outcome Based Education and Accreditation for the </a:t>
            </a: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x-none" sz="2800" b="1" dirty="0">
                <a:solidFill>
                  <a:srgbClr val="FFFFFF"/>
                </a:solidFill>
              </a:rPr>
              <a:t>Program Evaluators (PEVs)</a:t>
            </a: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x-none" sz="2800" b="1" dirty="0">
              <a:solidFill>
                <a:srgbClr val="FFFFFF"/>
              </a:solidFill>
            </a:endParaRP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x-none" sz="2800" b="1" dirty="0">
                <a:solidFill>
                  <a:srgbClr val="FFFFFF"/>
                </a:solidFill>
              </a:rPr>
              <a:t> </a:t>
            </a: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x-none" sz="3200" b="1" dirty="0">
                <a:solidFill>
                  <a:srgbClr val="FFFFFF"/>
                </a:solidFill>
              </a:rPr>
              <a:t>Overview of the Program and Accreditation as a Tool for Continuous Improvement</a:t>
            </a: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x-none" sz="3200" b="1" dirty="0">
              <a:solidFill>
                <a:srgbClr val="FFFFFF"/>
              </a:solidFill>
            </a:endParaRP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x-none" sz="2800" b="1" dirty="0">
                <a:solidFill>
                  <a:srgbClr val="FFFFFF"/>
                </a:solidFill>
              </a:rPr>
              <a:t>  National Board of Accreditation</a:t>
            </a:r>
            <a:br>
              <a:rPr lang="en-IN" altLang="x-none" sz="2800" b="1" dirty="0">
                <a:solidFill>
                  <a:srgbClr val="FFFFFF"/>
                </a:solidFill>
              </a:rPr>
            </a:br>
            <a:r>
              <a:rPr lang="en-US" sz="2400" b="1" dirty="0">
                <a:solidFill>
                  <a:srgbClr val="FFFFFF"/>
                </a:solidFill>
              </a:rPr>
              <a:t>IIT Kharagpur</a:t>
            </a: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latin typeface="Shobhika Regular" panose="020B0000000000000000" pitchFamily="34" charset="0"/>
                <a:cs typeface="Shobhika Regular" panose="020B0000000000000000" pitchFamily="34" charset="0"/>
                <a:sym typeface="+mn-ea"/>
              </a:rPr>
              <a:t>   August 16, 2023</a:t>
            </a:r>
            <a:endParaRPr lang="en-US" sz="2400" dirty="0">
              <a:latin typeface="Shobhika Regular" panose="020B0000000000000000" pitchFamily="34" charset="0"/>
              <a:cs typeface="Shobhika Regular" panose="020B0000000000000000" pitchFamily="34" charset="0"/>
            </a:endParaRPr>
          </a:p>
          <a:p>
            <a:pPr marL="457200" indent="-455295" algn="ctr" defTabSz="0">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GB" altLang="x-none" sz="2400" b="1" dirty="0" err="1">
                <a:solidFill>
                  <a:srgbClr val="FFFFFF"/>
                </a:solidFill>
                <a:cs typeface="Arial" panose="020B0604020202090204" pitchFamily="34" charset="0"/>
              </a:rPr>
            </a:br>
            <a:br>
              <a:rPr lang="en-GB" altLang="x-none" sz="3600" b="1" dirty="0" err="1">
                <a:solidFill>
                  <a:srgbClr val="FFFFFF"/>
                </a:solidFill>
                <a:cs typeface="Arial" panose="020B0604020202090204" pitchFamily="34" charset="0"/>
              </a:rPr>
            </a:br>
            <a:r>
              <a:rPr lang="en-GB" altLang="x-none" sz="3600" b="1" dirty="0" err="1">
                <a:solidFill>
                  <a:srgbClr val="FFFFFF"/>
                </a:solidFill>
                <a:cs typeface="Arial" panose="020B0604020202090204" pitchFamily="34" charset="0"/>
              </a:rPr>
              <a:t> </a:t>
            </a:r>
            <a:br>
              <a:rPr lang="en-GB" altLang="x-none" sz="3600" b="1" dirty="0" err="1">
                <a:solidFill>
                  <a:srgbClr val="FFFFFF"/>
                </a:solidFill>
                <a:cs typeface="Arial" panose="020B0604020202090204" pitchFamily="34" charset="0"/>
              </a:rPr>
            </a:br>
            <a:endParaRPr lang="en-GB" altLang="x-none" sz="3600" b="1" dirty="0" err="1">
              <a:solidFill>
                <a:srgbClr val="FFFFFF"/>
              </a:solidFill>
              <a:ea typeface="Arial" panose="020B0604020202090204" pitchFamily="34" charset="0"/>
            </a:endParaRPr>
          </a:p>
        </p:txBody>
      </p:sp>
      <p:sp>
        <p:nvSpPr>
          <p:cNvPr id="4098" name="Rectangles 4097"/>
          <p:cNvSpPr/>
          <p:nvPr/>
        </p:nvSpPr>
        <p:spPr>
          <a:xfrm>
            <a:off x="52388" y="5665788"/>
            <a:ext cx="9067800" cy="882650"/>
          </a:xfrm>
          <a:prstGeom prst="rect">
            <a:avLst/>
          </a:prstGeom>
          <a:noFill/>
          <a:ln w="9525">
            <a:noFill/>
          </a:ln>
        </p:spPr>
        <p:txBody>
          <a:bodyPr wrap="square" lIns="90000" tIns="46800" rIns="90000" bIns="46800" anchor="t">
            <a:spAutoFit/>
          </a:bodyPr>
          <a:lstStyle/>
          <a:p>
            <a:pPr algn="ctr" defTabSz="0">
              <a:lnSpc>
                <a:spcPct val="107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err="1">
                <a:solidFill>
                  <a:srgbClr val="FFFF00"/>
                </a:solidFill>
                <a:ea typeface="Cambria" panose="02040503050406030204" pitchFamily="16" charset="0"/>
              </a:rPr>
              <a:t>     Anil Sahasrabudhe</a:t>
            </a:r>
          </a:p>
          <a:p>
            <a:pPr algn="ctr" defTabSz="0">
              <a:lnSpc>
                <a:spcPct val="107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a:solidFill>
                  <a:srgbClr val="FFFF00"/>
                </a:solidFill>
                <a:ea typeface="Cambria" panose="02040503050406030204" pitchFamily="16" charset="0"/>
              </a:rPr>
              <a:t>    Chairman, NBA</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3293110"/>
          </a:xfrm>
          <a:prstGeom prst="rect">
            <a:avLst/>
          </a:prstGeom>
          <a:noFill/>
          <a:ln w="9525">
            <a:noFill/>
          </a:ln>
        </p:spPr>
        <p:txBody>
          <a:bodyPr wrap="square" lIns="90000" tIns="46800" rIns="90000" bIns="46800" anchor="t">
            <a:spAutoFit/>
          </a:bodyPr>
          <a:lstStyle/>
          <a:p>
            <a:pPr algn="ctr"/>
            <a:endParaRPr lang="en-US" sz="2400" dirty="0"/>
          </a:p>
          <a:p>
            <a:pPr algn="ctr"/>
            <a:endParaRPr lang="en-US" sz="2400" dirty="0"/>
          </a:p>
          <a:p>
            <a:pPr algn="ctr"/>
            <a:endParaRPr lang="en-US" sz="2400" dirty="0"/>
          </a:p>
          <a:p>
            <a:pPr algn="ctr"/>
            <a:endParaRPr lang="en-US" sz="2400" dirty="0"/>
          </a:p>
          <a:p>
            <a:pPr algn="ctr"/>
            <a:endParaRPr lang="en-US" sz="2400" dirty="0"/>
          </a:p>
          <a:p>
            <a:pPr algn="ctr"/>
            <a:endParaRPr lang="en-US" sz="2400" dirty="0"/>
          </a:p>
          <a:p>
            <a:pPr algn="ctr"/>
            <a:endParaRPr lang="en-US" sz="2400" dirty="0"/>
          </a:p>
          <a:p>
            <a:pPr algn="ctr"/>
            <a:r>
              <a:rPr lang="en-US" sz="4000" dirty="0"/>
              <a:t>Thank You.</a:t>
            </a:r>
            <a:endParaRPr lang="en-US" altLang="en-IN" sz="4000" dirty="0">
              <a:ea typeface="Cambria" panose="02040503050406030204" pitchFamily="1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938645"/>
          </a:xfrm>
          <a:prstGeom prst="rect">
            <a:avLst/>
          </a:prstGeom>
          <a:noFill/>
          <a:ln w="9525">
            <a:noFill/>
          </a:ln>
        </p:spPr>
        <p:txBody>
          <a:bodyPr wrap="square" lIns="90000" tIns="46800" rIns="90000" bIns="46800" anchor="t">
            <a:spAutoFit/>
          </a:bodyPr>
          <a:lstStyle/>
          <a:p>
            <a:pPr algn="ctr" defTabSz="0">
              <a:lnSpc>
                <a:spcPct val="107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3200" dirty="0">
                <a:solidFill>
                  <a:srgbClr val="FFFF00"/>
                </a:solidFill>
                <a:ea typeface="Cambria" panose="02040503050406030204" pitchFamily="16" charset="0"/>
              </a:rPr>
              <a:t>What is OBE and Accreditation</a:t>
            </a: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dirty="0"/>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Outcome-based education (OBE) is education in which an emphasis is placed on a clearly articulated idea of what students are expected to know and be able to do, in terms of skills, application of knowledge and attitude they need to have, when they complete their graduation.</a:t>
            </a:r>
          </a:p>
          <a:p>
            <a:pPr defTabSz="0">
              <a:lnSpc>
                <a:spcPct val="107000"/>
              </a:lnSpc>
              <a:buClrTx/>
              <a:buFont typeface="Arial" panose="020B0604020202090204" pitchFamily="34"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dirty="0"/>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Accreditation is a process of quality assurance and improvement, whereby a program in an approved Institution is critically appraised to verify that the Institution or the program continues to meet and/or exceed the Norms and Standards prescribed by the regulator from time to time. </a:t>
            </a: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dirty="0"/>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It is a kind of recognition which indicates that a program or Institution fulfills certain standards.</a:t>
            </a:r>
          </a:p>
          <a:p>
            <a:pPr marL="342900" indent="-342900" defTabSz="0">
              <a:lnSpc>
                <a:spcPct val="107000"/>
              </a:lnSpc>
              <a:buClrTx/>
              <a:buFont typeface="Arial" panose="020B060402020209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2400" dirty="0">
              <a:ea typeface="Cambria" panose="02040503050406030204" pitchFamily="1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5946775"/>
          </a:xfrm>
          <a:prstGeom prst="rect">
            <a:avLst/>
          </a:prstGeom>
          <a:noFill/>
          <a:ln w="9525">
            <a:noFill/>
          </a:ln>
        </p:spPr>
        <p:txBody>
          <a:bodyPr wrap="square" lIns="90000" tIns="46800" rIns="90000" bIns="46800" anchor="t">
            <a:spAutoFit/>
          </a:bodyPr>
          <a:lstStyle/>
          <a:p>
            <a:pPr algn="ctr" defTabSz="0">
              <a:lnSpc>
                <a:spcPct val="107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3200" dirty="0">
                <a:solidFill>
                  <a:srgbClr val="FFFF00"/>
                </a:solidFill>
                <a:ea typeface="Cambria" panose="02040503050406030204" pitchFamily="16" charset="0"/>
              </a:rPr>
              <a:t>Why Accreditation</a:t>
            </a:r>
          </a:p>
          <a:p>
            <a:pPr algn="ctr" defTabSz="0">
              <a:lnSpc>
                <a:spcPct val="107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3200" dirty="0">
              <a:solidFill>
                <a:srgbClr val="FFFF00"/>
              </a:solidFill>
              <a:ea typeface="Cambria" panose="02040503050406030204" pitchFamily="16" charset="0"/>
            </a:endParaRPr>
          </a:p>
          <a:p>
            <a:r>
              <a:rPr lang="en-US" sz="2400" dirty="0"/>
              <a:t>The purpose of the accreditation by NBA is to promote and recognize excellence in technical education in colleges and universities - at both the undergraduate and post graduate levels. Institutions, students, employers, and the public at large all benefit from the external verification of quality provided through the NBA accreditation process. </a:t>
            </a:r>
          </a:p>
          <a:p>
            <a:endParaRPr lang="en-US" sz="2400" dirty="0"/>
          </a:p>
          <a:p>
            <a:r>
              <a:rPr lang="en-US" sz="2400" dirty="0"/>
              <a:t>They also benefit from the process of continuous quality improvement that is encouraged by the NBA's developmental approach to promote excellence in technical education. </a:t>
            </a:r>
          </a:p>
          <a:p>
            <a:endParaRPr lang="en-US" altLang="en-IN" sz="2400" dirty="0">
              <a:solidFill>
                <a:srgbClr val="FFFF00"/>
              </a:solidFill>
              <a:ea typeface="Cambria" panose="02040503050406030204" pitchFamily="16" charset="0"/>
            </a:endParaRPr>
          </a:p>
          <a:p>
            <a:r>
              <a:rPr lang="en-US" altLang="en-IN" sz="2400" dirty="0">
                <a:ea typeface="Cambria" panose="02040503050406030204" pitchFamily="16" charset="0"/>
              </a:rPr>
              <a:t>Continuous improvement should become a philosophy, DNA of the institute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287135"/>
          </a:xfrm>
          <a:prstGeom prst="rect">
            <a:avLst/>
          </a:prstGeom>
          <a:noFill/>
          <a:ln w="9525">
            <a:noFill/>
          </a:ln>
        </p:spPr>
        <p:txBody>
          <a:bodyPr wrap="square" lIns="90000" tIns="46800" rIns="90000" bIns="46800" anchor="t">
            <a:spAutoFit/>
          </a:bodyPr>
          <a:lstStyle/>
          <a:p>
            <a:pPr algn="ctr" defTabSz="0">
              <a:lnSpc>
                <a:spcPct val="107000"/>
              </a:lnSpc>
              <a:buClrTx/>
              <a:buSzPct val="100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3200" dirty="0">
                <a:solidFill>
                  <a:srgbClr val="FFFF00"/>
                </a:solidFill>
                <a:ea typeface="Cambria" panose="02040503050406030204" pitchFamily="16" charset="0"/>
              </a:rPr>
              <a:t>Accreditation Serves to</a:t>
            </a:r>
          </a:p>
          <a:p>
            <a:br>
              <a:rPr lang="en-US" sz="2400" dirty="0"/>
            </a:br>
            <a:r>
              <a:rPr lang="en-US" sz="2400" dirty="0"/>
              <a:t>Support and advice the technical institutions in the maintenance and enhancement of their quality;</a:t>
            </a:r>
          </a:p>
          <a:p>
            <a:br>
              <a:rPr lang="en-US" sz="2400" dirty="0"/>
            </a:br>
            <a:r>
              <a:rPr lang="en-US" sz="2400" dirty="0"/>
              <a:t>Build confidence and assurance on quality to various stakeholders including students;</a:t>
            </a:r>
          </a:p>
          <a:p>
            <a:endParaRPr lang="en-US" sz="2400" dirty="0"/>
          </a:p>
          <a:p>
            <a:r>
              <a:rPr lang="en-US" sz="2400" dirty="0"/>
              <a:t>Assurance of the good standing of an Institution to government departments and other interested bodies;</a:t>
            </a:r>
          </a:p>
          <a:p>
            <a:endParaRPr lang="en-US" sz="2400" dirty="0"/>
          </a:p>
          <a:p>
            <a:pPr defTabSz="0">
              <a:lnSpc>
                <a:spcPct val="107000"/>
              </a:lnSpc>
              <a:buClrTx/>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IN" sz="2400" dirty="0">
                <a:ea typeface="Cambria" panose="02040503050406030204" pitchFamily="16" charset="0"/>
                <a:sym typeface="+mn-ea"/>
              </a:rPr>
              <a:t>NBA (INDIA) being a signatory to Washington Accord which has 23 permanent signatories today, the degrees awarded to students in the approved programs are considered equivalent to the programs in the signatory countries.</a:t>
            </a:r>
            <a:endParaRPr lang="en-US" altLang="en-IN" sz="2400" dirty="0">
              <a:ea typeface="Cambria" panose="02040503050406030204" pitchFamily="16" charset="0"/>
            </a:endParaRPr>
          </a:p>
          <a:p>
            <a:pPr defTabSz="0">
              <a:lnSpc>
                <a:spcPct val="107000"/>
              </a:lnSpc>
              <a:buClrTx/>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2400" dirty="0">
              <a:solidFill>
                <a:srgbClr val="FFFF00"/>
              </a:solidFill>
              <a:ea typeface="Cambria" panose="02040503050406030204" pitchFamily="1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150610"/>
          </a:xfrm>
          <a:prstGeom prst="rect">
            <a:avLst/>
          </a:prstGeom>
          <a:noFill/>
          <a:ln w="9525">
            <a:noFill/>
          </a:ln>
        </p:spPr>
        <p:txBody>
          <a:bodyPr wrap="square" lIns="90000" tIns="46800" rIns="90000" bIns="46800" anchor="t">
            <a:spAutoFit/>
          </a:bodyPr>
          <a:lstStyle/>
          <a:p>
            <a:pPr algn="ctr"/>
            <a:r>
              <a:rPr lang="en-US" altLang="en-IN" sz="3200" dirty="0">
                <a:solidFill>
                  <a:srgbClr val="FFFF00"/>
                </a:solidFill>
                <a:ea typeface="Cambria" panose="02040503050406030204" pitchFamily="16" charset="0"/>
              </a:rPr>
              <a:t>Impact of Accreditation : Spinoffs</a:t>
            </a:r>
          </a:p>
          <a:p>
            <a:pPr algn="ctr"/>
            <a:br>
              <a:rPr lang="en-US" sz="2400" dirty="0"/>
            </a:br>
            <a:r>
              <a:rPr lang="en-US" sz="2400" dirty="0"/>
              <a:t>Improves student enrollment both in terms of quality and quantity.</a:t>
            </a:r>
          </a:p>
          <a:p>
            <a:pPr algn="ctr"/>
            <a:endParaRPr lang="en-US" sz="2400" dirty="0"/>
          </a:p>
          <a:p>
            <a:r>
              <a:rPr lang="en-US" sz="2400" dirty="0"/>
              <a:t>Helps the Institution in securing autonomy and necessary funds.</a:t>
            </a:r>
          </a:p>
          <a:p>
            <a:r>
              <a:rPr lang="en-US" sz="2400" dirty="0"/>
              <a:t>As per NEP gradually become degree awarding institutes</a:t>
            </a:r>
          </a:p>
          <a:p>
            <a:endParaRPr lang="en-US" sz="2400" dirty="0"/>
          </a:p>
          <a:p>
            <a:r>
              <a:rPr lang="en-US" sz="2400" dirty="0"/>
              <a:t>Enhances employability of graduates.</a:t>
            </a:r>
          </a:p>
          <a:p>
            <a:endParaRPr lang="en-US" sz="2400" dirty="0"/>
          </a:p>
          <a:p>
            <a:r>
              <a:rPr lang="en-US" sz="2400" dirty="0"/>
              <a:t>Facilitates transnational recognition of degrees and mobility of graduates and professionals. Washington Accord</a:t>
            </a:r>
          </a:p>
          <a:p>
            <a:endParaRPr lang="en-US" sz="2400" dirty="0"/>
          </a:p>
          <a:p>
            <a:r>
              <a:rPr lang="en-US" sz="2400" dirty="0"/>
              <a:t>Helps create sound and challenging academic environment in the Institution, and contributes to social and economic development of the country by producing high quality technical manpower.</a:t>
            </a:r>
          </a:p>
          <a:p>
            <a:pPr defTabSz="0">
              <a:lnSpc>
                <a:spcPct val="107000"/>
              </a:lnSpc>
              <a:buClrTx/>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IN" sz="2400" dirty="0">
              <a:solidFill>
                <a:srgbClr val="FFFF00"/>
              </a:solidFill>
              <a:ea typeface="Cambria" panose="02040503050406030204" pitchFamily="1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494145"/>
          </a:xfrm>
          <a:prstGeom prst="rect">
            <a:avLst/>
          </a:prstGeom>
          <a:noFill/>
          <a:ln w="9525">
            <a:noFill/>
          </a:ln>
        </p:spPr>
        <p:txBody>
          <a:bodyPr wrap="square" lIns="90000" tIns="46800" rIns="90000" bIns="46800" anchor="t">
            <a:spAutoFit/>
          </a:bodyPr>
          <a:lstStyle/>
          <a:p>
            <a:pPr algn="ctr"/>
            <a:r>
              <a:rPr lang="en-US" altLang="en-IN" sz="3200" dirty="0">
                <a:solidFill>
                  <a:srgbClr val="FFFF00"/>
                </a:solidFill>
                <a:ea typeface="Cambria" panose="02040503050406030204" pitchFamily="16" charset="0"/>
                <a:sym typeface="+mn-ea"/>
              </a:rPr>
              <a:t>12 Graduate Attributes</a:t>
            </a:r>
            <a:endParaRPr lang="en-US" altLang="en-IN" sz="3200" dirty="0">
              <a:solidFill>
                <a:srgbClr val="FFFF00"/>
              </a:solidFill>
              <a:ea typeface="Cambria" panose="02040503050406030204" pitchFamily="16" charset="0"/>
            </a:endParaRPr>
          </a:p>
          <a:p>
            <a:r>
              <a:rPr lang="en-US" sz="2400" dirty="0">
                <a:solidFill>
                  <a:schemeClr val="bg1"/>
                </a:solidFill>
                <a:sym typeface="+mn-ea"/>
              </a:rPr>
              <a:t>1.   Engineering Knowledge: </a:t>
            </a:r>
            <a:r>
              <a:rPr lang="en-US" sz="2400" dirty="0" err="1">
                <a:solidFill>
                  <a:schemeClr val="bg1"/>
                </a:solidFill>
                <a:sym typeface="+mn-ea"/>
              </a:rPr>
              <a:t>Maths</a:t>
            </a:r>
            <a:r>
              <a:rPr lang="en-US" sz="2400" dirty="0">
                <a:solidFill>
                  <a:schemeClr val="bg1"/>
                </a:solidFill>
                <a:sym typeface="+mn-ea"/>
              </a:rPr>
              <a:t>, Science, </a:t>
            </a:r>
            <a:r>
              <a:rPr lang="en-US" sz="2400" dirty="0" err="1">
                <a:solidFill>
                  <a:schemeClr val="bg1"/>
                </a:solidFill>
                <a:sym typeface="+mn-ea"/>
              </a:rPr>
              <a:t>Engg</a:t>
            </a:r>
            <a:r>
              <a:rPr lang="en-US" sz="2400" dirty="0">
                <a:solidFill>
                  <a:schemeClr val="bg1"/>
                </a:solidFill>
                <a:sym typeface="+mn-ea"/>
              </a:rPr>
              <a:t> foundations</a:t>
            </a:r>
            <a:endParaRPr lang="en-US" sz="2400" dirty="0">
              <a:solidFill>
                <a:schemeClr val="bg1"/>
              </a:solidFill>
            </a:endParaRPr>
          </a:p>
          <a:p>
            <a:r>
              <a:rPr lang="en-US" sz="2400" dirty="0">
                <a:solidFill>
                  <a:schemeClr val="bg1"/>
                </a:solidFill>
                <a:sym typeface="+mn-ea"/>
              </a:rPr>
              <a:t>2.   Problem Analysis: Identify, formulate, and analyze complex  </a:t>
            </a:r>
          </a:p>
          <a:p>
            <a:r>
              <a:rPr lang="en-US" sz="2400" dirty="0">
                <a:solidFill>
                  <a:schemeClr val="bg1"/>
                </a:solidFill>
                <a:sym typeface="+mn-ea"/>
              </a:rPr>
              <a:t>     engineering problems </a:t>
            </a:r>
            <a:endParaRPr lang="en-US" sz="2400" dirty="0">
              <a:solidFill>
                <a:schemeClr val="bg1"/>
              </a:solidFill>
            </a:endParaRPr>
          </a:p>
          <a:p>
            <a:r>
              <a:rPr lang="en-US" sz="2400" dirty="0">
                <a:solidFill>
                  <a:schemeClr val="bg1"/>
                </a:solidFill>
                <a:sym typeface="+mn-ea"/>
              </a:rPr>
              <a:t>3.   Design/ Development of Solutions</a:t>
            </a:r>
            <a:endParaRPr lang="en-US" sz="2400" dirty="0">
              <a:solidFill>
                <a:schemeClr val="bg1"/>
              </a:solidFill>
            </a:endParaRPr>
          </a:p>
          <a:p>
            <a:r>
              <a:rPr lang="en-US" sz="2400" dirty="0">
                <a:solidFill>
                  <a:schemeClr val="bg1"/>
                </a:solidFill>
                <a:sym typeface="+mn-ea"/>
              </a:rPr>
              <a:t>4.   Conduct investigations of complex problems, </a:t>
            </a:r>
            <a:r>
              <a:rPr lang="en-US" sz="2400" dirty="0" err="1">
                <a:solidFill>
                  <a:schemeClr val="bg1"/>
                </a:solidFill>
                <a:sym typeface="+mn-ea"/>
              </a:rPr>
              <a:t>analyse</a:t>
            </a:r>
            <a:r>
              <a:rPr lang="en-US" sz="2400" dirty="0">
                <a:solidFill>
                  <a:schemeClr val="bg1"/>
                </a:solidFill>
                <a:sym typeface="+mn-ea"/>
              </a:rPr>
              <a:t> and </a:t>
            </a:r>
          </a:p>
          <a:p>
            <a:r>
              <a:rPr lang="en-US" sz="2400" dirty="0">
                <a:solidFill>
                  <a:schemeClr val="bg1"/>
                </a:solidFill>
                <a:sym typeface="+mn-ea"/>
              </a:rPr>
              <a:t>      interpret data</a:t>
            </a:r>
            <a:endParaRPr lang="en-US" sz="2400" dirty="0">
              <a:solidFill>
                <a:schemeClr val="bg1"/>
              </a:solidFill>
            </a:endParaRPr>
          </a:p>
          <a:p>
            <a:r>
              <a:rPr lang="en-US" sz="2400" dirty="0">
                <a:solidFill>
                  <a:schemeClr val="bg1"/>
                </a:solidFill>
                <a:sym typeface="+mn-ea"/>
              </a:rPr>
              <a:t>5.   Modern Tool Usage</a:t>
            </a:r>
            <a:endParaRPr lang="en-US" sz="2400" dirty="0">
              <a:solidFill>
                <a:schemeClr val="bg1"/>
              </a:solidFill>
            </a:endParaRPr>
          </a:p>
          <a:p>
            <a:r>
              <a:rPr lang="en-US" sz="2400" dirty="0">
                <a:solidFill>
                  <a:schemeClr val="bg1"/>
                </a:solidFill>
                <a:sym typeface="+mn-ea"/>
              </a:rPr>
              <a:t>6.   The Engineer and Society</a:t>
            </a:r>
            <a:endParaRPr lang="en-US" sz="2400" dirty="0">
              <a:solidFill>
                <a:schemeClr val="bg1"/>
              </a:solidFill>
            </a:endParaRPr>
          </a:p>
          <a:p>
            <a:r>
              <a:rPr lang="en-US" sz="2400" dirty="0">
                <a:solidFill>
                  <a:schemeClr val="bg1"/>
                </a:solidFill>
                <a:sym typeface="+mn-ea"/>
              </a:rPr>
              <a:t>7.   Environment and Sustainability</a:t>
            </a:r>
            <a:endParaRPr lang="en-US" sz="2400" dirty="0">
              <a:solidFill>
                <a:schemeClr val="bg1"/>
              </a:solidFill>
            </a:endParaRPr>
          </a:p>
          <a:p>
            <a:r>
              <a:rPr lang="en-US" sz="2400" dirty="0">
                <a:solidFill>
                  <a:schemeClr val="bg1"/>
                </a:solidFill>
                <a:sym typeface="+mn-ea"/>
              </a:rPr>
              <a:t>8.   Ethics</a:t>
            </a:r>
            <a:endParaRPr lang="en-US" sz="2400" dirty="0">
              <a:solidFill>
                <a:schemeClr val="bg1"/>
              </a:solidFill>
            </a:endParaRPr>
          </a:p>
          <a:p>
            <a:r>
              <a:rPr lang="en-US" sz="2400" dirty="0">
                <a:solidFill>
                  <a:schemeClr val="bg1"/>
                </a:solidFill>
                <a:sym typeface="+mn-ea"/>
              </a:rPr>
              <a:t>9.   Individual and Team Work</a:t>
            </a:r>
            <a:endParaRPr lang="en-US" sz="2400" dirty="0">
              <a:solidFill>
                <a:schemeClr val="bg1"/>
              </a:solidFill>
            </a:endParaRPr>
          </a:p>
          <a:p>
            <a:r>
              <a:rPr lang="en-US" sz="2400" dirty="0">
                <a:solidFill>
                  <a:schemeClr val="bg1"/>
                </a:solidFill>
                <a:sym typeface="+mn-ea"/>
              </a:rPr>
              <a:t>10. Communication</a:t>
            </a:r>
            <a:endParaRPr lang="en-US" sz="2400" dirty="0">
              <a:solidFill>
                <a:schemeClr val="bg1"/>
              </a:solidFill>
            </a:endParaRPr>
          </a:p>
          <a:p>
            <a:r>
              <a:rPr lang="en-US" sz="2400" dirty="0">
                <a:solidFill>
                  <a:schemeClr val="bg1"/>
                </a:solidFill>
                <a:sym typeface="+mn-ea"/>
              </a:rPr>
              <a:t>11. Project Management and Finance</a:t>
            </a:r>
            <a:endParaRPr lang="en-US" sz="2400" dirty="0">
              <a:solidFill>
                <a:schemeClr val="bg1"/>
              </a:solidFill>
            </a:endParaRPr>
          </a:p>
          <a:p>
            <a:r>
              <a:rPr lang="en-US" sz="2400" dirty="0">
                <a:solidFill>
                  <a:schemeClr val="bg1"/>
                </a:solidFill>
                <a:sym typeface="+mn-ea"/>
              </a:rPr>
              <a:t>12. Life-long Learning</a:t>
            </a:r>
            <a:endParaRPr lang="en-US" sz="2400" dirty="0">
              <a:solidFill>
                <a:schemeClr val="bg1"/>
              </a:solidFill>
            </a:endParaRPr>
          </a:p>
          <a:p>
            <a:pPr algn="ctr"/>
            <a:endParaRPr lang="en-US" sz="2400" dirty="0"/>
          </a:p>
          <a:p>
            <a:pPr algn="ctr"/>
            <a:r>
              <a:rPr lang="en-US" altLang="en-IN" sz="2400" dirty="0">
                <a:ea typeface="Cambria" panose="02040503050406030204" pitchFamily="16" charset="0"/>
              </a:rPr>
              <a:t>Graduate Attributes and Professional Competencies (GAPC4)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494145"/>
          </a:xfrm>
          <a:prstGeom prst="rect">
            <a:avLst/>
          </a:prstGeom>
          <a:noFill/>
          <a:ln w="9525">
            <a:noFill/>
          </a:ln>
        </p:spPr>
        <p:txBody>
          <a:bodyPr wrap="square" lIns="90000" tIns="46800" rIns="90000" bIns="46800" anchor="t">
            <a:spAutoFit/>
          </a:bodyPr>
          <a:lstStyle/>
          <a:p>
            <a:pPr algn="ctr"/>
            <a:r>
              <a:rPr lang="en-US" altLang="en-IN" sz="3200" dirty="0">
                <a:solidFill>
                  <a:srgbClr val="FFFF00"/>
                </a:solidFill>
                <a:ea typeface="Cambria" panose="02040503050406030204" pitchFamily="16" charset="0"/>
              </a:rPr>
              <a:t>Accreditation Criteria</a:t>
            </a:r>
            <a:endParaRPr lang="en-US" sz="2400" dirty="0"/>
          </a:p>
          <a:p>
            <a:pPr algn="ctr"/>
            <a:r>
              <a:rPr lang="en-US" sz="2400" dirty="0"/>
              <a:t>Self Assessment Report</a:t>
            </a:r>
            <a:br>
              <a:rPr lang="en-US" sz="2400" dirty="0"/>
            </a:br>
            <a:r>
              <a:rPr lang="en-US" sz="2400" dirty="0"/>
              <a:t>Program Level Criteria</a:t>
            </a:r>
          </a:p>
          <a:p>
            <a:pPr algn="ctr"/>
            <a:r>
              <a:rPr lang="en-US" altLang="en-IN" sz="2400" dirty="0">
                <a:ea typeface="Cambria" panose="02040503050406030204" pitchFamily="16" charset="0"/>
              </a:rPr>
              <a:t>Institute Level Criteria</a:t>
            </a:r>
          </a:p>
          <a:p>
            <a:pPr algn="ctr"/>
            <a:endParaRPr lang="en-US" altLang="en-IN" sz="2400" dirty="0">
              <a:ea typeface="Cambria" panose="02040503050406030204" pitchFamily="16" charset="0"/>
            </a:endParaRPr>
          </a:p>
          <a:p>
            <a:pPr algn="ctr"/>
            <a:r>
              <a:rPr lang="en-US" sz="2400" dirty="0"/>
              <a:t>Mission and Vision Statement</a:t>
            </a:r>
          </a:p>
          <a:p>
            <a:pPr algn="ctr"/>
            <a:r>
              <a:rPr lang="en-US" sz="2400" dirty="0"/>
              <a:t>Program Educational Objectives (PEOs) :</a:t>
            </a:r>
          </a:p>
          <a:p>
            <a:pPr algn="ctr"/>
            <a:r>
              <a:rPr lang="en-US" sz="2400" dirty="0"/>
              <a:t>Broad description of career and professional accomplishments</a:t>
            </a:r>
          </a:p>
          <a:p>
            <a:pPr algn="ctr"/>
            <a:r>
              <a:rPr lang="en-US" sz="2400" dirty="0"/>
              <a:t>Program Outcomes (POs) :</a:t>
            </a:r>
          </a:p>
          <a:p>
            <a:pPr algn="ctr"/>
            <a:r>
              <a:rPr lang="en-US" sz="2400" dirty="0"/>
              <a:t>Competencies Abilities Skills, Knowledge, Attitude and </a:t>
            </a:r>
            <a:r>
              <a:rPr lang="en-US" sz="2400" dirty="0" err="1"/>
              <a:t>Behaviour</a:t>
            </a:r>
            <a:endParaRPr lang="en-US" sz="2400" dirty="0"/>
          </a:p>
          <a:p>
            <a:pPr algn="ctr"/>
            <a:r>
              <a:rPr lang="en-US" sz="2400" dirty="0"/>
              <a:t>Course Outcomes (COs)</a:t>
            </a:r>
          </a:p>
          <a:p>
            <a:pPr algn="ctr"/>
            <a:r>
              <a:rPr lang="en-US" sz="2400" dirty="0"/>
              <a:t>Mapping</a:t>
            </a:r>
          </a:p>
          <a:p>
            <a:pPr algn="ctr"/>
            <a:r>
              <a:rPr lang="en-US" sz="2400" dirty="0"/>
              <a:t>Assessment</a:t>
            </a:r>
          </a:p>
          <a:p>
            <a:pPr algn="ctr"/>
            <a:r>
              <a:rPr lang="en-US" sz="2400" dirty="0"/>
              <a:t>Evaluation</a:t>
            </a:r>
          </a:p>
          <a:p>
            <a:pPr algn="ctr"/>
            <a:r>
              <a:rPr lang="en-US" sz="2400" dirty="0"/>
              <a:t>Rubrics : Transparent measurement of students performance</a:t>
            </a:r>
          </a:p>
          <a:p>
            <a:pPr algn="ctr"/>
            <a:endParaRPr lang="en-US" sz="2400" dirty="0"/>
          </a:p>
          <a:p>
            <a:pPr algn="ctr"/>
            <a:r>
              <a:rPr lang="en-US" altLang="en-IN" sz="2400" dirty="0">
                <a:ea typeface="Cambria" panose="02040503050406030204" pitchFamily="16" charset="0"/>
              </a:rPr>
              <a:t>Graduate Attributes and Professional Competencies (GAPC4)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125210"/>
          </a:xfrm>
          <a:prstGeom prst="rect">
            <a:avLst/>
          </a:prstGeom>
          <a:noFill/>
          <a:ln w="9525">
            <a:noFill/>
          </a:ln>
        </p:spPr>
        <p:txBody>
          <a:bodyPr wrap="square" lIns="90000" tIns="46800" rIns="90000" bIns="46800" anchor="t">
            <a:spAutoFit/>
          </a:bodyPr>
          <a:lstStyle/>
          <a:p>
            <a:pPr algn="ctr"/>
            <a:r>
              <a:rPr lang="en-US" altLang="en-IN" sz="3200" dirty="0">
                <a:solidFill>
                  <a:srgbClr val="FFFF00"/>
                </a:solidFill>
                <a:ea typeface="Cambria" panose="02040503050406030204" pitchFamily="16" charset="0"/>
              </a:rPr>
              <a:t>Continuous improvement</a:t>
            </a:r>
          </a:p>
          <a:p>
            <a:pPr algn="ctr"/>
            <a:endParaRPr lang="en-US" altLang="en-IN" sz="2400" dirty="0">
              <a:ea typeface="Cambria" panose="02040503050406030204" pitchFamily="16" charset="0"/>
            </a:endParaRPr>
          </a:p>
          <a:p>
            <a:pPr algn="ctr"/>
            <a:r>
              <a:rPr lang="en-US" altLang="en-IN" sz="2400" dirty="0">
                <a:ea typeface="Cambria" panose="02040503050406030204" pitchFamily="16" charset="0"/>
              </a:rPr>
              <a:t>At the global level, Washington accord signatory countries meet regularly to evolve new graduate attributes and professional competencies with the passage of time based on the dynamic changes happening globally </a:t>
            </a:r>
          </a:p>
          <a:p>
            <a:pPr algn="ctr"/>
            <a:r>
              <a:rPr lang="en-US" altLang="en-IN" sz="2400" dirty="0">
                <a:ea typeface="Cambria" panose="02040503050406030204" pitchFamily="16" charset="0"/>
              </a:rPr>
              <a:t>eg. climate change, environmental protection, survival of the planet, SDGs, newer and emerging technologies AI, ML, DL, AR/VR/XR metaverse, ChatGPT and its effects on education, pedagogy, measurements etc.</a:t>
            </a:r>
          </a:p>
          <a:p>
            <a:pPr algn="ctr"/>
            <a:endParaRPr lang="en-US" altLang="en-IN" sz="2400" dirty="0">
              <a:ea typeface="Cambria" panose="02040503050406030204" pitchFamily="16" charset="0"/>
            </a:endParaRPr>
          </a:p>
          <a:p>
            <a:pPr algn="ctr"/>
            <a:r>
              <a:rPr lang="en-US" altLang="en-IN" sz="2400" dirty="0">
                <a:ea typeface="Cambria" panose="02040503050406030204" pitchFamily="16" charset="0"/>
              </a:rPr>
              <a:t>Graduate Attributes and Professional Competencies (GAPC4)</a:t>
            </a:r>
          </a:p>
          <a:p>
            <a:pPr algn="ctr"/>
            <a:endParaRPr lang="en-US" altLang="en-IN" sz="2400" dirty="0">
              <a:ea typeface="Cambria" panose="02040503050406030204" pitchFamily="16" charset="0"/>
            </a:endParaRPr>
          </a:p>
          <a:p>
            <a:pPr algn="ctr"/>
            <a:r>
              <a:rPr lang="en-US" altLang="en-IN" sz="2400" dirty="0">
                <a:ea typeface="Cambria" panose="02040503050406030204" pitchFamily="16" charset="0"/>
              </a:rPr>
              <a:t>College or university should also see what were the targets, how far they are achieved through measurements and rubrics and finetune the processes, pedagogy to constantly improve.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s 4097"/>
          <p:cNvSpPr/>
          <p:nvPr/>
        </p:nvSpPr>
        <p:spPr>
          <a:xfrm>
            <a:off x="37783" y="109538"/>
            <a:ext cx="9067800" cy="6494145"/>
          </a:xfrm>
          <a:prstGeom prst="rect">
            <a:avLst/>
          </a:prstGeom>
          <a:noFill/>
          <a:ln w="9525">
            <a:noFill/>
          </a:ln>
        </p:spPr>
        <p:txBody>
          <a:bodyPr wrap="square" lIns="90000" tIns="46800" rIns="90000" bIns="46800" anchor="t">
            <a:spAutoFit/>
          </a:bodyPr>
          <a:lstStyle/>
          <a:p>
            <a:pPr algn="ctr"/>
            <a:r>
              <a:rPr lang="en-US" altLang="en-IN" sz="3200" dirty="0">
                <a:solidFill>
                  <a:srgbClr val="FFFF00"/>
                </a:solidFill>
                <a:ea typeface="Cambria" panose="02040503050406030204" pitchFamily="16" charset="0"/>
              </a:rPr>
              <a:t>Role and Conduct of Evaluators</a:t>
            </a:r>
          </a:p>
          <a:p>
            <a:pPr algn="ctr"/>
            <a:endParaRPr lang="en-US" sz="2400" dirty="0"/>
          </a:p>
          <a:p>
            <a:pPr algn="ctr"/>
            <a:r>
              <a:rPr lang="en-US" sz="2400" dirty="0"/>
              <a:t>NBA evaluator / experts should conduct themselves honorably, responsibly, ethically, and lawfully so as to enhance the reputation and usefulness of NBA. </a:t>
            </a:r>
          </a:p>
          <a:p>
            <a:pPr algn="ctr"/>
            <a:endParaRPr lang="en-US" altLang="en-IN" sz="2400" dirty="0">
              <a:ea typeface="Cambria" panose="02040503050406030204" pitchFamily="16" charset="0"/>
            </a:endParaRPr>
          </a:p>
          <a:p>
            <a:pPr algn="ctr"/>
            <a:r>
              <a:rPr lang="en-US" altLang="en-IN" sz="2400" dirty="0">
                <a:ea typeface="Cambria" panose="02040503050406030204" pitchFamily="16" charset="0"/>
              </a:rPr>
              <a:t>No conflict of interest</a:t>
            </a:r>
          </a:p>
          <a:p>
            <a:pPr algn="ctr"/>
            <a:endParaRPr lang="en-US" altLang="en-IN" sz="2400" dirty="0">
              <a:ea typeface="Cambria" panose="02040503050406030204" pitchFamily="16" charset="0"/>
            </a:endParaRPr>
          </a:p>
          <a:p>
            <a:pPr algn="ctr"/>
            <a:r>
              <a:rPr lang="en-US" altLang="en-IN" sz="2400" dirty="0">
                <a:ea typeface="Cambria" panose="02040503050406030204" pitchFamily="16" charset="0"/>
              </a:rPr>
              <a:t>Fairness</a:t>
            </a:r>
          </a:p>
          <a:p>
            <a:pPr algn="ctr"/>
            <a:endParaRPr lang="en-US" altLang="en-IN" sz="2400" dirty="0">
              <a:ea typeface="Cambria" panose="02040503050406030204" pitchFamily="16" charset="0"/>
            </a:endParaRPr>
          </a:p>
          <a:p>
            <a:pPr algn="ctr"/>
            <a:r>
              <a:rPr lang="en-US" altLang="en-IN" sz="2400" dirty="0">
                <a:ea typeface="Cambria" panose="02040503050406030204" pitchFamily="16" charset="0"/>
              </a:rPr>
              <a:t>Application of mind</a:t>
            </a:r>
          </a:p>
          <a:p>
            <a:pPr algn="ctr"/>
            <a:endParaRPr lang="en-US" altLang="en-IN" sz="2400" dirty="0">
              <a:ea typeface="Cambria" panose="02040503050406030204" pitchFamily="16" charset="0"/>
            </a:endParaRPr>
          </a:p>
          <a:p>
            <a:pPr algn="ctr"/>
            <a:r>
              <a:rPr lang="en-US" altLang="en-IN" sz="2400" dirty="0">
                <a:ea typeface="Cambria" panose="02040503050406030204" pitchFamily="16" charset="0"/>
              </a:rPr>
              <a:t>Methodical assessment with proper reasoning</a:t>
            </a:r>
          </a:p>
          <a:p>
            <a:pPr algn="ctr"/>
            <a:endParaRPr lang="en-US" altLang="en-IN" sz="2400" dirty="0">
              <a:ea typeface="Cambria" panose="02040503050406030204" pitchFamily="16" charset="0"/>
            </a:endParaRPr>
          </a:p>
          <a:p>
            <a:pPr algn="ctr"/>
            <a:r>
              <a:rPr lang="en-US" altLang="en-IN" sz="2400" dirty="0">
                <a:ea typeface="Cambria" panose="02040503050406030204" pitchFamily="16" charset="0"/>
              </a:rPr>
              <a:t>360 degree feedback</a:t>
            </a:r>
          </a:p>
          <a:p>
            <a:pPr algn="ctr"/>
            <a:endParaRPr lang="en-US" altLang="en-IN" sz="2400" dirty="0">
              <a:ea typeface="Cambria" panose="02040503050406030204" pitchFamily="16" charset="0"/>
            </a:endParaRPr>
          </a:p>
          <a:p>
            <a:pPr algn="ctr"/>
            <a:endParaRPr lang="en-US" altLang="en-IN" sz="2400" dirty="0">
              <a:ea typeface="Cambria" panose="02040503050406030204" pitchFamily="16" charset="0"/>
            </a:endParaRPr>
          </a:p>
        </p:txBody>
      </p:sp>
    </p:spTree>
  </p:cSld>
  <p:clrMapOvr>
    <a:masterClrMapping/>
  </p:clrMapOvr>
</p:sld>
</file>

<file path=ppt/theme/theme1.xml><?xml version="1.0" encoding="utf-8"?>
<a:theme xmlns:a="http://schemas.openxmlformats.org/drawingml/2006/mai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
        <a:dk1>
          <a:srgbClr val="FFFFFF"/>
        </a:dk1>
        <a:lt1>
          <a:srgbClr val="0000FF"/>
        </a:lt1>
        <a:dk2>
          <a:srgbClr val="FFFF00"/>
        </a:dk2>
        <a:lt2>
          <a:srgbClr val="000000"/>
        </a:lt2>
        <a:accent1>
          <a:srgbClr val="FF9900"/>
        </a:accent1>
        <a:accent2>
          <a:srgbClr val="00FFFF"/>
        </a:accent2>
        <a:accent3>
          <a:srgbClr val="AAAAFF"/>
        </a:accent3>
        <a:accent4>
          <a:srgbClr val="DCDCDC"/>
        </a:accent4>
        <a:accent5>
          <a:srgbClr val="FFCAAA"/>
        </a:accent5>
        <a:accent6>
          <a:srgbClr val="00E5E5"/>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2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27272"/>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9"/>
        </a:accent5>
        <a:accent6>
          <a:srgbClr val="0000E5"/>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BE5"/>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9E5B7"/>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764</Words>
  <Application>Microsoft Office PowerPoint</Application>
  <PresentationFormat>On-screen Show (4:3)</PresentationFormat>
  <Paragraphs>106</Paragraphs>
  <Slides>10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Microsoft YaHei</vt:lpstr>
      <vt:lpstr>Arial</vt:lpstr>
      <vt:lpstr>Calibri</vt:lpstr>
      <vt:lpstr>Cambria</vt:lpstr>
      <vt:lpstr>Segoe UI</vt:lpstr>
      <vt:lpstr>Shobhika Regular</vt:lpstr>
      <vt:lpstr>Times New Roman</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AICTE</dc:creator>
  <cp:lastModifiedBy>New</cp:lastModifiedBy>
  <cp:revision>26</cp:revision>
  <dcterms:created xsi:type="dcterms:W3CDTF">2023-08-16T01:38:14Z</dcterms:created>
  <dcterms:modified xsi:type="dcterms:W3CDTF">2023-09-22T08:53:06Z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1033-3.2.0.6370</vt:lpwstr>
  </property>
</Properties>
</file>